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14630400" cy="8229600"/>
  <p:notesSz cx="8229600" cy="14630400"/>
  <p:embeddedFontLst>
    <p:embeddedFont>
      <p:font typeface="Agency FB" panose="020B0503020202020204" pitchFamily="34" charset="0"/>
      <p:regular r:id="rId15"/>
      <p:bold r:id="rId16"/>
    </p:embeddedFont>
    <p:embeddedFont>
      <p:font typeface="Cambria" panose="02040503050406030204" pitchFamily="18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Geist" panose="020B0604020202020204" charset="0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.fulsundar.7370@gmail.com" userId="353de3c3f905cd97" providerId="LiveId" clId="{C29F17C5-ACFC-4A43-BC40-A9924C24768F}"/>
    <pc:docChg chg="modSld">
      <pc:chgData name="om.fulsundar.7370@gmail.com" userId="353de3c3f905cd97" providerId="LiveId" clId="{C29F17C5-ACFC-4A43-BC40-A9924C24768F}" dt="2026-02-08T20:47:57.466" v="6" actId="1076"/>
      <pc:docMkLst>
        <pc:docMk/>
      </pc:docMkLst>
      <pc:sldChg chg="modSp mod">
        <pc:chgData name="om.fulsundar.7370@gmail.com" userId="353de3c3f905cd97" providerId="LiveId" clId="{C29F17C5-ACFC-4A43-BC40-A9924C24768F}" dt="2026-02-07T17:37:29.980" v="4" actId="1076"/>
        <pc:sldMkLst>
          <pc:docMk/>
          <pc:sldMk cId="0" sldId="259"/>
        </pc:sldMkLst>
        <pc:spChg chg="mod">
          <ac:chgData name="om.fulsundar.7370@gmail.com" userId="353de3c3f905cd97" providerId="LiveId" clId="{C29F17C5-ACFC-4A43-BC40-A9924C24768F}" dt="2026-02-07T17:37:22.029" v="2" actId="1076"/>
          <ac:spMkLst>
            <pc:docMk/>
            <pc:sldMk cId="0" sldId="259"/>
            <ac:spMk id="4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7T17:37:29.980" v="4" actId="1076"/>
          <ac:spMkLst>
            <pc:docMk/>
            <pc:sldMk cId="0" sldId="259"/>
            <ac:spMk id="5" creationId="{00000000-0000-0000-0000-000000000000}"/>
          </ac:spMkLst>
        </pc:spChg>
      </pc:sldChg>
      <pc:sldChg chg="modSp mod">
        <pc:chgData name="om.fulsundar.7370@gmail.com" userId="353de3c3f905cd97" providerId="LiveId" clId="{C29F17C5-ACFC-4A43-BC40-A9924C24768F}" dt="2026-02-08T20:47:57.466" v="6" actId="1076"/>
        <pc:sldMkLst>
          <pc:docMk/>
          <pc:sldMk cId="3833968484" sldId="267"/>
        </pc:sldMkLst>
        <pc:spChg chg="mod">
          <ac:chgData name="om.fulsundar.7370@gmail.com" userId="353de3c3f905cd97" providerId="LiveId" clId="{C29F17C5-ACFC-4A43-BC40-A9924C24768F}" dt="2026-02-08T20:47:57.466" v="6" actId="1076"/>
          <ac:spMkLst>
            <pc:docMk/>
            <pc:sldMk cId="3833968484" sldId="267"/>
            <ac:spMk id="2" creationId="{8A065C36-C0A3-8361-0744-6B4D5C54803E}"/>
          </ac:spMkLst>
        </pc:spChg>
        <pc:spChg chg="mod">
          <ac:chgData name="om.fulsundar.7370@gmail.com" userId="353de3c3f905cd97" providerId="LiveId" clId="{C29F17C5-ACFC-4A43-BC40-A9924C24768F}" dt="2026-02-08T20:47:47.580" v="5" actId="403"/>
          <ac:spMkLst>
            <pc:docMk/>
            <pc:sldMk cId="3833968484" sldId="267"/>
            <ac:spMk id="3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127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38938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3727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542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9797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581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460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397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539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6152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5963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0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5436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068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36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4170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68156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9031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38353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5620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3866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07007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99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39866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800" b="1" dirty="0">
                <a:solidFill>
                  <a:srgbClr val="F2F5FA"/>
                </a:solidFill>
                <a:latin typeface="Consolas" panose="020B0609020204030204" pitchFamily="49" charset="0"/>
                <a:ea typeface="Geist Bold" pitchFamily="34" charset="-122"/>
                <a:cs typeface="Geist Bold" pitchFamily="34" charset="-120"/>
              </a:rPr>
              <a:t>Needle Toolkit</a:t>
            </a:r>
            <a:endParaRPr lang="en-US" sz="4800" b="1" dirty="0">
              <a:latin typeface="Consolas" panose="020B0609020204030204" pitchFamily="49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567708"/>
            <a:ext cx="7556421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PDF Malware Analysis and Risk Assessment Framework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280190" y="4600824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Modular static analysis for triage and reporting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9046" y="6967860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Om Fulsundar — v1.0</a:t>
            </a:r>
            <a:endParaRPr 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18"/>
          <p:cNvSpPr/>
          <p:nvPr/>
        </p:nvSpPr>
        <p:spPr>
          <a:xfrm>
            <a:off x="3077767" y="2086303"/>
            <a:ext cx="1463754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0-30%</a:t>
            </a:r>
            <a:endParaRPr lang="en-US" sz="230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151" y="1357343"/>
            <a:ext cx="1785104" cy="1785104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3053954" y="3355240"/>
            <a:ext cx="1487567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Low Risk</a:t>
            </a:r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520601" y="3791248"/>
            <a:ext cx="6635353" cy="117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Normal PDF characteristics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871107" y="2101127"/>
            <a:ext cx="1463754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31-60%</a:t>
            </a:r>
            <a:endParaRPr lang="en-US" sz="2300" dirty="0"/>
          </a:p>
        </p:txBody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492" y="1357343"/>
            <a:ext cx="1785104" cy="1785104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9916120" y="3321160"/>
            <a:ext cx="1487567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Medium Risk</a:t>
            </a:r>
            <a:endParaRPr lang="en-US" dirty="0"/>
          </a:p>
        </p:txBody>
      </p:sp>
      <p:sp>
        <p:nvSpPr>
          <p:cNvPr id="27" name="Text 23"/>
          <p:cNvSpPr/>
          <p:nvPr/>
        </p:nvSpPr>
        <p:spPr>
          <a:xfrm>
            <a:off x="7276147" y="3741560"/>
            <a:ext cx="6635472" cy="117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Some suspicious elements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3077767" y="5825847"/>
            <a:ext cx="1463754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61-90%</a:t>
            </a:r>
            <a:endParaRPr lang="en-US" sz="2300" dirty="0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151" y="5082064"/>
            <a:ext cx="1785104" cy="1785104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3065980" y="7006531"/>
            <a:ext cx="1487567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High Risk</a:t>
            </a:r>
            <a:endParaRPr lang="en-US" dirty="0"/>
          </a:p>
        </p:txBody>
      </p:sp>
      <p:sp>
        <p:nvSpPr>
          <p:cNvPr id="31" name="Text 26"/>
          <p:cNvSpPr/>
          <p:nvPr/>
        </p:nvSpPr>
        <p:spPr>
          <a:xfrm>
            <a:off x="520601" y="7414188"/>
            <a:ext cx="6635353" cy="117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Multiple red flags detected</a:t>
            </a:r>
            <a:endParaRPr lang="en-US" sz="1600" dirty="0"/>
          </a:p>
        </p:txBody>
      </p:sp>
      <p:sp>
        <p:nvSpPr>
          <p:cNvPr id="32" name="Text 27"/>
          <p:cNvSpPr/>
          <p:nvPr/>
        </p:nvSpPr>
        <p:spPr>
          <a:xfrm>
            <a:off x="9928144" y="5825847"/>
            <a:ext cx="1463754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91-100%</a:t>
            </a:r>
            <a:endParaRPr lang="en-US" sz="2300" dirty="0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107" y="5090794"/>
            <a:ext cx="1785104" cy="1785104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9928144" y="7099199"/>
            <a:ext cx="1487567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Critical Risk</a:t>
            </a:r>
            <a:endParaRPr lang="en-US" dirty="0"/>
          </a:p>
        </p:txBody>
      </p:sp>
      <p:sp>
        <p:nvSpPr>
          <p:cNvPr id="35" name="Text 29"/>
          <p:cNvSpPr/>
          <p:nvPr/>
        </p:nvSpPr>
        <p:spPr>
          <a:xfrm>
            <a:off x="7315200" y="7444352"/>
            <a:ext cx="6635472" cy="117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High-confidence malware indicators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9944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687" y="552499"/>
            <a:ext cx="4174093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Outputs, Limitations &amp; Next Steps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17504" y="1389632"/>
            <a:ext cx="1960483" cy="23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Sample Outputs :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30375" y="1880415"/>
            <a:ext cx="6015429" cy="643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The toolkit generates console summaries and detailed reports saved to the results directory. Output includes metadata, object analysis, keyword matches, IOC findings, and risk scores.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17505" y="2748939"/>
            <a:ext cx="6521248" cy="480168"/>
          </a:xfrm>
          <a:prstGeom prst="roundRect">
            <a:avLst>
              <a:gd name="adj" fmla="val 14966"/>
            </a:avLst>
          </a:prstGeom>
          <a:solidFill>
            <a:srgbClr val="00194D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542686" y="2972811"/>
            <a:ext cx="165984" cy="13272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4201" y="2995156"/>
            <a:ext cx="5570020" cy="542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ea typeface="Geist" pitchFamily="34" charset="-122"/>
                <a:cs typeface="Geist" pitchFamily="34" charset="-120"/>
              </a:rPr>
              <a:t>Note:</a:t>
            </a:r>
            <a:r>
              <a:rPr lang="en-US" sz="1400" dirty="0">
                <a:solidFill>
                  <a:srgbClr val="FFFFFF"/>
                </a:solidFill>
                <a:ea typeface="Geist" pitchFamily="34" charset="-122"/>
                <a:cs typeface="Geist" pitchFamily="34" charset="-120"/>
              </a:rPr>
              <a:t> Risk scores are heuristic and intended for triage prioritisation, not final verdicts.</a:t>
            </a:r>
            <a:endParaRPr lang="en-US" sz="14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807" y="759536"/>
            <a:ext cx="5666780" cy="31627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3050" y="4135880"/>
            <a:ext cx="1259919" cy="163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Current Limitations :</a:t>
            </a:r>
            <a:endParaRPr lang="en-US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87" y="4439305"/>
            <a:ext cx="50363" cy="5036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37818" y="4393203"/>
            <a:ext cx="1259919" cy="163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Static analysis only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640489" y="4655432"/>
            <a:ext cx="6649403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No dynamic JavaScript execution or sandboxing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05" y="4958686"/>
            <a:ext cx="50363" cy="5036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37818" y="4871099"/>
            <a:ext cx="1621036" cy="163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No encrypted PDF support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632222" y="5159215"/>
            <a:ext cx="6649403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Cannot analyse password-protected files</a:t>
            </a:r>
            <a:endParaRPr lang="en-US" sz="1400" dirty="0"/>
          </a:p>
        </p:txBody>
      </p:sp>
      <p:sp>
        <p:nvSpPr>
          <p:cNvPr id="22" name="Text 14"/>
          <p:cNvSpPr/>
          <p:nvPr/>
        </p:nvSpPr>
        <p:spPr>
          <a:xfrm>
            <a:off x="595371" y="5691471"/>
            <a:ext cx="1344811" cy="163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Future Enhancements</a:t>
            </a:r>
            <a:endParaRPr lang="en-US" dirty="0"/>
          </a:p>
        </p:txBody>
      </p:sp>
      <p:sp>
        <p:nvSpPr>
          <p:cNvPr id="24" name="Text 15"/>
          <p:cNvSpPr/>
          <p:nvPr/>
        </p:nvSpPr>
        <p:spPr>
          <a:xfrm>
            <a:off x="640489" y="6051322"/>
            <a:ext cx="1865352" cy="163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Threat intelligence integration</a:t>
            </a:r>
            <a:endParaRPr lang="en-US" sz="1600" dirty="0"/>
          </a:p>
        </p:txBody>
      </p:sp>
      <p:sp>
        <p:nvSpPr>
          <p:cNvPr id="25" name="Text 16"/>
          <p:cNvSpPr/>
          <p:nvPr/>
        </p:nvSpPr>
        <p:spPr>
          <a:xfrm>
            <a:off x="595371" y="6355576"/>
            <a:ext cx="13449895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Real-time TI feed and AV/YARA rule matching</a:t>
            </a:r>
            <a:endParaRPr lang="en-US" sz="1400" dirty="0"/>
          </a:p>
        </p:txBody>
      </p:sp>
      <p:sp>
        <p:nvSpPr>
          <p:cNvPr id="27" name="Text 17"/>
          <p:cNvSpPr/>
          <p:nvPr/>
        </p:nvSpPr>
        <p:spPr>
          <a:xfrm>
            <a:off x="632222" y="6576923"/>
            <a:ext cx="1698546" cy="163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Dynamic sandboxing option</a:t>
            </a:r>
            <a:endParaRPr lang="en-US" sz="1600" dirty="0"/>
          </a:p>
        </p:txBody>
      </p:sp>
      <p:sp>
        <p:nvSpPr>
          <p:cNvPr id="28" name="Text 18"/>
          <p:cNvSpPr/>
          <p:nvPr/>
        </p:nvSpPr>
        <p:spPr>
          <a:xfrm>
            <a:off x="640489" y="6903759"/>
            <a:ext cx="13449895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Optional automated sandbox analysis</a:t>
            </a:r>
            <a:endParaRPr lang="en-US" sz="1400" dirty="0"/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79" y="6084110"/>
            <a:ext cx="50363" cy="50363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640489" y="7165206"/>
            <a:ext cx="1565791" cy="163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Enhanced JS AST parsing</a:t>
            </a:r>
            <a:endParaRPr lang="en-US" sz="1600" dirty="0"/>
          </a:p>
        </p:txBody>
      </p:sp>
      <p:sp>
        <p:nvSpPr>
          <p:cNvPr id="31" name="Text 20"/>
          <p:cNvSpPr/>
          <p:nvPr/>
        </p:nvSpPr>
        <p:spPr>
          <a:xfrm>
            <a:off x="640488" y="7418616"/>
            <a:ext cx="13449895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Abstract syntax tree analysis for complex scripts</a:t>
            </a:r>
            <a:endParaRPr lang="en-US" sz="1400" dirty="0"/>
          </a:p>
        </p:txBody>
      </p:sp>
      <p:pic>
        <p:nvPicPr>
          <p:cNvPr id="32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24" y="6636043"/>
            <a:ext cx="50363" cy="50363"/>
          </a:xfrm>
          <a:prstGeom prst="rect">
            <a:avLst/>
          </a:prstGeom>
        </p:spPr>
      </p:pic>
      <p:sp>
        <p:nvSpPr>
          <p:cNvPr id="33" name="Text 21"/>
          <p:cNvSpPr/>
          <p:nvPr/>
        </p:nvSpPr>
        <p:spPr>
          <a:xfrm>
            <a:off x="7365434" y="6600121"/>
            <a:ext cx="1259919" cy="163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HTML/PDF export</a:t>
            </a:r>
            <a:endParaRPr lang="en-US" sz="1600" dirty="0"/>
          </a:p>
        </p:txBody>
      </p:sp>
      <p:sp>
        <p:nvSpPr>
          <p:cNvPr id="34" name="Text 22"/>
          <p:cNvSpPr/>
          <p:nvPr/>
        </p:nvSpPr>
        <p:spPr>
          <a:xfrm>
            <a:off x="7379554" y="6945759"/>
            <a:ext cx="13449895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Rich report formats with dashboards</a:t>
            </a:r>
            <a:endParaRPr lang="en-US" sz="1400" dirty="0"/>
          </a:p>
        </p:txBody>
      </p:sp>
      <p:pic>
        <p:nvPicPr>
          <p:cNvPr id="35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05" y="7196698"/>
            <a:ext cx="50363" cy="50363"/>
          </a:xfrm>
          <a:prstGeom prst="rect">
            <a:avLst/>
          </a:prstGeom>
        </p:spPr>
      </p:pic>
      <p:sp>
        <p:nvSpPr>
          <p:cNvPr id="36" name="Text 23"/>
          <p:cNvSpPr/>
          <p:nvPr/>
        </p:nvSpPr>
        <p:spPr>
          <a:xfrm>
            <a:off x="7365434" y="4561176"/>
            <a:ext cx="1259919" cy="163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Batch processing</a:t>
            </a:r>
            <a:endParaRPr lang="en-US" sz="1600" dirty="0"/>
          </a:p>
        </p:txBody>
      </p:sp>
      <p:sp>
        <p:nvSpPr>
          <p:cNvPr id="37" name="Text 24"/>
          <p:cNvSpPr/>
          <p:nvPr/>
        </p:nvSpPr>
        <p:spPr>
          <a:xfrm>
            <a:off x="7359807" y="4864679"/>
            <a:ext cx="13449895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Parallel analysis of multiple files</a:t>
            </a:r>
            <a:endParaRPr lang="en-US" sz="1400" dirty="0"/>
          </a:p>
        </p:txBody>
      </p:sp>
      <p:sp>
        <p:nvSpPr>
          <p:cNvPr id="42" name="Text 8">
            <a:extLst>
              <a:ext uri="{FF2B5EF4-FFF2-40B4-BE49-F238E27FC236}">
                <a16:creationId xmlns:a16="http://schemas.microsoft.com/office/drawing/2014/main" id="{26E6BE61-5463-8967-48E9-4AAFCBF588DB}"/>
              </a:ext>
            </a:extLst>
          </p:cNvPr>
          <p:cNvSpPr/>
          <p:nvPr/>
        </p:nvSpPr>
        <p:spPr>
          <a:xfrm>
            <a:off x="7365434" y="5288704"/>
            <a:ext cx="1690688" cy="163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Regex-based IOC detection</a:t>
            </a:r>
            <a:endParaRPr lang="en-US" sz="1600" dirty="0"/>
          </a:p>
        </p:txBody>
      </p:sp>
      <p:sp>
        <p:nvSpPr>
          <p:cNvPr id="43" name="Text 9">
            <a:extLst>
              <a:ext uri="{FF2B5EF4-FFF2-40B4-BE49-F238E27FC236}">
                <a16:creationId xmlns:a16="http://schemas.microsoft.com/office/drawing/2014/main" id="{1947839D-A888-510D-B0FD-006B89C12206}"/>
              </a:ext>
            </a:extLst>
          </p:cNvPr>
          <p:cNvSpPr/>
          <p:nvPr/>
        </p:nvSpPr>
        <p:spPr>
          <a:xfrm>
            <a:off x="7379554" y="5596816"/>
            <a:ext cx="6649403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May miss sophisticated obfuscation techniques</a:t>
            </a:r>
            <a:endParaRPr lang="en-US" sz="1400" dirty="0"/>
          </a:p>
        </p:txBody>
      </p:sp>
      <p:pic>
        <p:nvPicPr>
          <p:cNvPr id="44" name="Image 5" descr="preencoded.png">
            <a:extLst>
              <a:ext uri="{FF2B5EF4-FFF2-40B4-BE49-F238E27FC236}">
                <a16:creationId xmlns:a16="http://schemas.microsoft.com/office/drawing/2014/main" id="{D5EF5E35-6EB0-082C-50D0-212D844A4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869" y="6914318"/>
            <a:ext cx="50363" cy="50363"/>
          </a:xfrm>
          <a:prstGeom prst="rect">
            <a:avLst/>
          </a:prstGeom>
        </p:spPr>
      </p:pic>
      <p:sp>
        <p:nvSpPr>
          <p:cNvPr id="45" name="Text 12">
            <a:extLst>
              <a:ext uri="{FF2B5EF4-FFF2-40B4-BE49-F238E27FC236}">
                <a16:creationId xmlns:a16="http://schemas.microsoft.com/office/drawing/2014/main" id="{CF1E6B06-F7CC-5A8C-73D9-D9D937E89F73}"/>
              </a:ext>
            </a:extLst>
          </p:cNvPr>
          <p:cNvSpPr/>
          <p:nvPr/>
        </p:nvSpPr>
        <p:spPr>
          <a:xfrm>
            <a:off x="7379554" y="5928749"/>
            <a:ext cx="1259919" cy="163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Basic JS parsing</a:t>
            </a:r>
            <a:endParaRPr lang="en-US" sz="1600" dirty="0"/>
          </a:p>
        </p:txBody>
      </p:sp>
      <p:sp>
        <p:nvSpPr>
          <p:cNvPr id="46" name="Text 13">
            <a:extLst>
              <a:ext uri="{FF2B5EF4-FFF2-40B4-BE49-F238E27FC236}">
                <a16:creationId xmlns:a16="http://schemas.microsoft.com/office/drawing/2014/main" id="{42ACB2F4-9B67-B660-F13B-91FF7245319A}"/>
              </a:ext>
            </a:extLst>
          </p:cNvPr>
          <p:cNvSpPr/>
          <p:nvPr/>
        </p:nvSpPr>
        <p:spPr>
          <a:xfrm>
            <a:off x="7379554" y="6263873"/>
            <a:ext cx="6649403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Limited understanding of complex JavaScript logic</a:t>
            </a:r>
            <a:endParaRPr lang="en-US" sz="1400" dirty="0"/>
          </a:p>
        </p:txBody>
      </p:sp>
      <p:pic>
        <p:nvPicPr>
          <p:cNvPr id="47" name="Image 9" descr="preencoded.png">
            <a:extLst>
              <a:ext uri="{FF2B5EF4-FFF2-40B4-BE49-F238E27FC236}">
                <a16:creationId xmlns:a16="http://schemas.microsoft.com/office/drawing/2014/main" id="{69F6B182-8F73-A994-6A4E-E47C90FDB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663" y="5345377"/>
            <a:ext cx="50363" cy="50363"/>
          </a:xfrm>
          <a:prstGeom prst="rect">
            <a:avLst/>
          </a:prstGeom>
        </p:spPr>
      </p:pic>
      <p:pic>
        <p:nvPicPr>
          <p:cNvPr id="48" name="Image 3" descr="preencoded.png">
            <a:extLst>
              <a:ext uri="{FF2B5EF4-FFF2-40B4-BE49-F238E27FC236}">
                <a16:creationId xmlns:a16="http://schemas.microsoft.com/office/drawing/2014/main" id="{949F5585-8702-FE31-844D-B53610D2B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216663" y="6001537"/>
            <a:ext cx="55959" cy="55959"/>
          </a:xfrm>
          <a:prstGeom prst="rect">
            <a:avLst/>
          </a:prstGeom>
        </p:spPr>
      </p:pic>
      <p:pic>
        <p:nvPicPr>
          <p:cNvPr id="58" name="Image 9" descr="preencoded.png">
            <a:extLst>
              <a:ext uri="{FF2B5EF4-FFF2-40B4-BE49-F238E27FC236}">
                <a16:creationId xmlns:a16="http://schemas.microsoft.com/office/drawing/2014/main" id="{0B1B687F-14F9-9568-AAF9-914D34C0D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687" y="4626618"/>
            <a:ext cx="50363" cy="50363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4D7D05E-593E-FF22-81ED-4B926750DEA3}"/>
              </a:ext>
            </a:extLst>
          </p:cNvPr>
          <p:cNvCxnSpPr/>
          <p:nvPr/>
        </p:nvCxnSpPr>
        <p:spPr>
          <a:xfrm>
            <a:off x="422224" y="5395740"/>
            <a:ext cx="3817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25"/>
          <p:cNvSpPr/>
          <p:nvPr/>
        </p:nvSpPr>
        <p:spPr>
          <a:xfrm>
            <a:off x="542687" y="741651"/>
            <a:ext cx="1259919" cy="163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28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Conclusion</a:t>
            </a:r>
            <a:endParaRPr lang="en-US" sz="2800" dirty="0"/>
          </a:p>
        </p:txBody>
      </p:sp>
      <p:sp>
        <p:nvSpPr>
          <p:cNvPr id="39" name="Text 26"/>
          <p:cNvSpPr/>
          <p:nvPr/>
        </p:nvSpPr>
        <p:spPr>
          <a:xfrm>
            <a:off x="542687" y="1136224"/>
            <a:ext cx="13545026" cy="2249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Needle provides fast, modular static triage for PDF malware analysis, suitable for interns, SOC analysts, and researchers.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The toolkit encourages layered defences and reproducible reporting, with clear pathways for extension and enhancement.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065C36-C0A3-8361-0744-6B4D5C54803E}"/>
              </a:ext>
            </a:extLst>
          </p:cNvPr>
          <p:cNvSpPr txBox="1"/>
          <p:nvPr/>
        </p:nvSpPr>
        <p:spPr>
          <a:xfrm>
            <a:off x="3179347" y="4342824"/>
            <a:ext cx="7985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Agency FB" panose="020B0503020202020204" pitchFamily="34" charset="0"/>
              </a:rPr>
              <a:t>Thank You !</a:t>
            </a:r>
            <a:endParaRPr lang="en-IN" sz="7200" dirty="0">
              <a:latin typeface="Agency FB" panose="020B0503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F2951B-9D08-58BD-625D-4BA6D3686DAB}"/>
              </a:ext>
            </a:extLst>
          </p:cNvPr>
          <p:cNvCxnSpPr>
            <a:cxnSpLocks/>
          </p:cNvCxnSpPr>
          <p:nvPr/>
        </p:nvCxnSpPr>
        <p:spPr>
          <a:xfrm>
            <a:off x="542687" y="2137144"/>
            <a:ext cx="132583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968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0110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70854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 Light" pitchFamily="34" charset="-122"/>
                <a:cs typeface="Geist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37209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61151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116104"/>
            <a:ext cx="419635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Understanding the toolkit's purpose and scope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070854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 Light" pitchFamily="34" charset="-122"/>
                <a:cs typeface="Geist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459831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2611517"/>
            <a:ext cx="342280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Architecture &amp; Workflow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116104"/>
            <a:ext cx="419635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How components work together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070854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 Light" pitchFamily="34" charset="-122"/>
                <a:cs typeface="Geist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459831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261151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116104"/>
            <a:ext cx="419635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Technical highlights and modules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4102537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 Light" pitchFamily="34" charset="-122"/>
                <a:cs typeface="Geist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46151"/>
            <a:ext cx="4196358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464319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Demo &amp; Outputs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5147786"/>
            <a:ext cx="419635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Sample results and reporting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5216962" y="4102537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 Light" pitchFamily="34" charset="-122"/>
                <a:cs typeface="Geist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4446151"/>
            <a:ext cx="4196358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216962" y="464319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Requirements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5216962" y="5147786"/>
            <a:ext cx="419635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Dependencies and setup</a:t>
            </a:r>
            <a:endParaRPr lang="en-US" sz="1750" dirty="0"/>
          </a:p>
        </p:txBody>
      </p:sp>
      <p:sp>
        <p:nvSpPr>
          <p:cNvPr id="23" name="Text 16"/>
          <p:cNvSpPr/>
          <p:nvPr/>
        </p:nvSpPr>
        <p:spPr>
          <a:xfrm>
            <a:off x="9640133" y="4102537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 Light" pitchFamily="34" charset="-122"/>
                <a:cs typeface="Geist Light" pitchFamily="34" charset="-120"/>
              </a:rPr>
              <a:t>06</a:t>
            </a:r>
            <a:endParaRPr lang="en-US" sz="1750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4446151"/>
            <a:ext cx="4196358" cy="3048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9640133" y="464319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26" name="Text 18"/>
          <p:cNvSpPr/>
          <p:nvPr/>
        </p:nvSpPr>
        <p:spPr>
          <a:xfrm>
            <a:off x="9640133" y="5147786"/>
            <a:ext cx="419635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Enhancements and roadmap</a:t>
            </a:r>
            <a:endParaRPr lang="en-US" sz="1750" dirty="0"/>
          </a:p>
        </p:txBody>
      </p:sp>
      <p:sp>
        <p:nvSpPr>
          <p:cNvPr id="27" name="Text 19"/>
          <p:cNvSpPr/>
          <p:nvPr/>
        </p:nvSpPr>
        <p:spPr>
          <a:xfrm>
            <a:off x="793790" y="5839420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 Light" pitchFamily="34" charset="-122"/>
                <a:cs typeface="Geist Light" pitchFamily="34" charset="-120"/>
              </a:rPr>
              <a:t>07</a:t>
            </a:r>
            <a:endParaRPr lang="en-US" sz="1750" dirty="0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160413"/>
            <a:ext cx="13042702" cy="30480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793790" y="638008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30" name="Text 21"/>
          <p:cNvSpPr/>
          <p:nvPr/>
        </p:nvSpPr>
        <p:spPr>
          <a:xfrm>
            <a:off x="793790" y="6884670"/>
            <a:ext cx="1304270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Key takeaways and Q&amp;A</a:t>
            </a:r>
            <a:endParaRPr lang="en-US" sz="175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752F59-135F-749A-9609-09D3A597BD21}"/>
              </a:ext>
            </a:extLst>
          </p:cNvPr>
          <p:cNvCxnSpPr>
            <a:cxnSpLocks/>
          </p:cNvCxnSpPr>
          <p:nvPr/>
        </p:nvCxnSpPr>
        <p:spPr>
          <a:xfrm>
            <a:off x="793790" y="2980015"/>
            <a:ext cx="38339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53A7EB-EF2E-5F83-7E62-1C637138FBC9}"/>
              </a:ext>
            </a:extLst>
          </p:cNvPr>
          <p:cNvCxnSpPr>
            <a:cxnSpLocks/>
          </p:cNvCxnSpPr>
          <p:nvPr/>
        </p:nvCxnSpPr>
        <p:spPr>
          <a:xfrm>
            <a:off x="5112811" y="2971503"/>
            <a:ext cx="38339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DAC6C48-5789-4D83-289D-1CF9685710B3}"/>
              </a:ext>
            </a:extLst>
          </p:cNvPr>
          <p:cNvCxnSpPr>
            <a:cxnSpLocks/>
          </p:cNvCxnSpPr>
          <p:nvPr/>
        </p:nvCxnSpPr>
        <p:spPr>
          <a:xfrm>
            <a:off x="9640133" y="2980015"/>
            <a:ext cx="38339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6D74E6-8999-069C-9F0C-3021E07EC6EB}"/>
              </a:ext>
            </a:extLst>
          </p:cNvPr>
          <p:cNvCxnSpPr>
            <a:cxnSpLocks/>
          </p:cNvCxnSpPr>
          <p:nvPr/>
        </p:nvCxnSpPr>
        <p:spPr>
          <a:xfrm>
            <a:off x="793790" y="5011697"/>
            <a:ext cx="38339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30B31D-2BF0-CBC5-EAE3-C97B6D9883ED}"/>
              </a:ext>
            </a:extLst>
          </p:cNvPr>
          <p:cNvCxnSpPr>
            <a:cxnSpLocks/>
          </p:cNvCxnSpPr>
          <p:nvPr/>
        </p:nvCxnSpPr>
        <p:spPr>
          <a:xfrm>
            <a:off x="5112811" y="5011697"/>
            <a:ext cx="38339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AAFACCF-C641-0444-391D-313E78250793}"/>
              </a:ext>
            </a:extLst>
          </p:cNvPr>
          <p:cNvCxnSpPr>
            <a:cxnSpLocks/>
          </p:cNvCxnSpPr>
          <p:nvPr/>
        </p:nvCxnSpPr>
        <p:spPr>
          <a:xfrm>
            <a:off x="9640133" y="5011697"/>
            <a:ext cx="38339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95D63B-8A13-7523-B93A-DC1C416BF9F7}"/>
              </a:ext>
            </a:extLst>
          </p:cNvPr>
          <p:cNvCxnSpPr>
            <a:cxnSpLocks/>
          </p:cNvCxnSpPr>
          <p:nvPr/>
        </p:nvCxnSpPr>
        <p:spPr>
          <a:xfrm>
            <a:off x="793790" y="6747503"/>
            <a:ext cx="38339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7137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ea typeface="Cambria" panose="02040503050406030204" pitchFamily="18" charset="0"/>
                <a:cs typeface="Geist Bold" pitchFamily="34" charset="-120"/>
              </a:rPr>
              <a:t>Problem Statement</a:t>
            </a:r>
            <a:endParaRPr lang="en-US" sz="4450" dirty="0">
              <a:ea typeface="Cambria" panose="020405030504060302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734979"/>
            <a:ext cx="487882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Why PDF Malware Analysis Matters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2443639"/>
            <a:ext cx="7556421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PDF documents have become one of the most common vectors for malware delivery. Attackers exploit PDF's flexibility to embed malicious JavaScript, executable content, and obfuscated payloads. Traditional sandboxing is resource-intensive and time-consuming.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3877985"/>
            <a:ext cx="3664744" cy="1903571"/>
          </a:xfrm>
          <a:prstGeom prst="roundRect">
            <a:avLst>
              <a:gd name="adj" fmla="val 5005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37484" y="413527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Weaponized PDFs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37484" y="4639866"/>
            <a:ext cx="3150156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Frequently used in phishing campaigns and targeted attacks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3877985"/>
            <a:ext cx="3664863" cy="1903571"/>
          </a:xfrm>
          <a:prstGeom prst="roundRect">
            <a:avLst>
              <a:gd name="adj" fmla="val 5005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29042" y="413527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Static Triage Need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429042" y="4639866"/>
            <a:ext cx="315027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Quick analysis required before expensive sandboxing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08370"/>
            <a:ext cx="7556421" cy="1313974"/>
          </a:xfrm>
          <a:prstGeom prst="roundRect">
            <a:avLst>
              <a:gd name="adj" fmla="val 7250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7484" y="626566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Reproducible Tools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37484" y="6770251"/>
            <a:ext cx="704183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Analysts need fast, consistent, automated solutions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2703"/>
            <a:ext cx="3685937" cy="479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9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Project Objectives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280190" y="1185267"/>
            <a:ext cx="18429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Core Goals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280190" y="1441727"/>
            <a:ext cx="7556421" cy="315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This toolkit aims to provide security analysts with a lightweight, modular framework for PDF triage that balances speed with actionable intelligence.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280190" y="1997035"/>
            <a:ext cx="7556421" cy="1318141"/>
          </a:xfrm>
          <a:prstGeom prst="roundRect">
            <a:avLst>
              <a:gd name="adj" fmla="val 4698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829" y="2159675"/>
            <a:ext cx="442198" cy="442198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4392" y="2281238"/>
            <a:ext cx="198953" cy="1989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442829" y="2697599"/>
            <a:ext cx="1867733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Metadata Inspection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6442829" y="2994541"/>
            <a:ext cx="7231142" cy="157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Automate comprehensive metadata and object analysis</a:t>
            </a:r>
            <a:endParaRPr lang="en-US" sz="1200" dirty="0"/>
          </a:p>
        </p:txBody>
      </p:sp>
      <p:sp>
        <p:nvSpPr>
          <p:cNvPr id="11" name="Shape 6"/>
          <p:cNvSpPr/>
          <p:nvPr/>
        </p:nvSpPr>
        <p:spPr>
          <a:xfrm>
            <a:off x="6280190" y="3410903"/>
            <a:ext cx="7556421" cy="1318141"/>
          </a:xfrm>
          <a:prstGeom prst="roundRect">
            <a:avLst>
              <a:gd name="adj" fmla="val 4698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2829" y="3573542"/>
            <a:ext cx="442198" cy="442198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64392" y="3695105"/>
            <a:ext cx="198953" cy="1989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442829" y="4111466"/>
            <a:ext cx="18429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IOC Extraction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6442829" y="4408408"/>
            <a:ext cx="7231142" cy="157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Identify indicators of compromise and suspicious JavaScript</a:t>
            </a:r>
            <a:endParaRPr lang="en-US" sz="1200" dirty="0"/>
          </a:p>
        </p:txBody>
      </p:sp>
      <p:sp>
        <p:nvSpPr>
          <p:cNvPr id="16" name="Shape 9"/>
          <p:cNvSpPr/>
          <p:nvPr/>
        </p:nvSpPr>
        <p:spPr>
          <a:xfrm>
            <a:off x="6280190" y="4824770"/>
            <a:ext cx="7556421" cy="1318141"/>
          </a:xfrm>
          <a:prstGeom prst="roundRect">
            <a:avLst>
              <a:gd name="adj" fmla="val 4698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2829" y="4987409"/>
            <a:ext cx="442198" cy="442198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64392" y="5108972"/>
            <a:ext cx="198953" cy="198953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6442829" y="5525333"/>
            <a:ext cx="18429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Risk Scoring</a:t>
            </a:r>
            <a:endParaRPr lang="en-US" sz="1450" dirty="0"/>
          </a:p>
        </p:txBody>
      </p:sp>
      <p:sp>
        <p:nvSpPr>
          <p:cNvPr id="20" name="Text 11"/>
          <p:cNvSpPr/>
          <p:nvPr/>
        </p:nvSpPr>
        <p:spPr>
          <a:xfrm>
            <a:off x="6442829" y="5822275"/>
            <a:ext cx="7231142" cy="157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Compute heuristic-based risk scores for prioritisation</a:t>
            </a:r>
            <a:endParaRPr lang="en-US" sz="1200" dirty="0"/>
          </a:p>
        </p:txBody>
      </p:sp>
      <p:sp>
        <p:nvSpPr>
          <p:cNvPr id="21" name="Shape 12"/>
          <p:cNvSpPr/>
          <p:nvPr/>
        </p:nvSpPr>
        <p:spPr>
          <a:xfrm>
            <a:off x="6280190" y="6238637"/>
            <a:ext cx="7556421" cy="1318141"/>
          </a:xfrm>
          <a:prstGeom prst="roundRect">
            <a:avLst>
              <a:gd name="adj" fmla="val 4698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2829" y="6401276"/>
            <a:ext cx="442198" cy="442198"/>
          </a:xfrm>
          <a:prstGeom prst="rect">
            <a:avLst/>
          </a:prstGeom>
        </p:spPr>
      </p:pic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64392" y="6522839"/>
            <a:ext cx="198953" cy="198953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6442829" y="6939201"/>
            <a:ext cx="1957030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Reproducible Reports</a:t>
            </a:r>
            <a:endParaRPr lang="en-US" sz="1450" dirty="0"/>
          </a:p>
        </p:txBody>
      </p:sp>
      <p:sp>
        <p:nvSpPr>
          <p:cNvPr id="25" name="Text 14"/>
          <p:cNvSpPr/>
          <p:nvPr/>
        </p:nvSpPr>
        <p:spPr>
          <a:xfrm>
            <a:off x="6442829" y="7236143"/>
            <a:ext cx="7231142" cy="157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Generate consistent, shareable analysis reports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233" y="563523"/>
            <a:ext cx="3883581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8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High-Level Architecture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17233" y="1152882"/>
            <a:ext cx="13195935" cy="137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The toolkit follows a layered modular design, processing PDF files through discrete analysis stages before generating risk assessments and reports.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569" y="1378268"/>
            <a:ext cx="8577263" cy="39253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309463" y="1910307"/>
            <a:ext cx="1897392" cy="246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Evaluation &amp; Output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309463" y="2224431"/>
            <a:ext cx="2091348" cy="300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Risk engine evaluation and report generator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3254673" y="3125297"/>
            <a:ext cx="1897393" cy="246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Analysis Layer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026569" y="3439421"/>
            <a:ext cx="2125498" cy="451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15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Metadata, objects, keywords, deep parser, IOCs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9309463" y="3941966"/>
            <a:ext cx="1897392" cy="246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Input Layer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309463" y="4256090"/>
            <a:ext cx="2091348" cy="150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PDF file ingestion</a:t>
            </a:r>
            <a:endParaRPr lang="en-US" sz="14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2" y="5311140"/>
            <a:ext cx="6597968" cy="53280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50344" y="5913903"/>
            <a:ext cx="1665208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Input Layer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850344" y="6266021"/>
            <a:ext cx="6331744" cy="137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PDF file ingestion</a:t>
            </a:r>
            <a:endParaRPr lang="en-US" sz="16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302874"/>
            <a:ext cx="6597968" cy="53280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448312" y="5913903"/>
            <a:ext cx="1665208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Analysis Layer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448312" y="6266021"/>
            <a:ext cx="6331744" cy="137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Multi-module inspection</a:t>
            </a:r>
            <a:endParaRPr lang="en-US" sz="16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233" y="6536531"/>
            <a:ext cx="6597968" cy="53280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50344" y="7147560"/>
            <a:ext cx="1665208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Evaluation Layer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850344" y="7479625"/>
            <a:ext cx="6331744" cy="137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Risk scoring engine</a:t>
            </a:r>
            <a:endParaRPr lang="en-US" sz="16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6536531"/>
            <a:ext cx="6597968" cy="532805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48312" y="7147560"/>
            <a:ext cx="1665208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Output Layer</a:t>
            </a: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7448312" y="7472665"/>
            <a:ext cx="6331744" cy="137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Report generation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999" y="611148"/>
            <a:ext cx="3491865" cy="453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7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Execution Workflow</a:t>
            </a:r>
            <a:endParaRPr lang="en-US" sz="2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99" y="1236940"/>
            <a:ext cx="418981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56943" y="1376601"/>
            <a:ext cx="17459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Load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1256943" y="1710957"/>
            <a:ext cx="12621458" cy="146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Read PDF file and validate format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30" y="2160865"/>
            <a:ext cx="418981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66374" y="2300526"/>
            <a:ext cx="17459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Extract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1466374" y="2658308"/>
            <a:ext cx="12412027" cy="146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Parse metadata and document structure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980" y="3084790"/>
            <a:ext cx="418981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5924" y="3224451"/>
            <a:ext cx="17459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Scan</a:t>
            </a:r>
            <a:endParaRPr lang="en-US" dirty="0"/>
          </a:p>
        </p:txBody>
      </p:sp>
      <p:sp>
        <p:nvSpPr>
          <p:cNvPr id="11" name="Text 6"/>
          <p:cNvSpPr/>
          <p:nvPr/>
        </p:nvSpPr>
        <p:spPr>
          <a:xfrm>
            <a:off x="1675923" y="3583007"/>
            <a:ext cx="12202478" cy="146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Search for suspicious keywords and patterns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530" y="4008715"/>
            <a:ext cx="418981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85474" y="4148376"/>
            <a:ext cx="17459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Parse</a:t>
            </a:r>
            <a:endParaRPr lang="en-US" dirty="0"/>
          </a:p>
        </p:txBody>
      </p:sp>
      <p:sp>
        <p:nvSpPr>
          <p:cNvPr id="14" name="Text 8"/>
          <p:cNvSpPr/>
          <p:nvPr/>
        </p:nvSpPr>
        <p:spPr>
          <a:xfrm>
            <a:off x="1885473" y="4499737"/>
            <a:ext cx="11992928" cy="146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Analyze object structure and content streams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980" y="4932640"/>
            <a:ext cx="418981" cy="11430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5924" y="5026755"/>
            <a:ext cx="17459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IOC Extract</a:t>
            </a:r>
            <a:endParaRPr lang="en-US" dirty="0"/>
          </a:p>
        </p:txBody>
      </p:sp>
      <p:sp>
        <p:nvSpPr>
          <p:cNvPr id="17" name="Text 10"/>
          <p:cNvSpPr/>
          <p:nvPr/>
        </p:nvSpPr>
        <p:spPr>
          <a:xfrm>
            <a:off x="1675924" y="5384235"/>
            <a:ext cx="12202478" cy="146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Identify indicators of compromise</a:t>
            </a:r>
            <a:endParaRPr lang="en-US" sz="14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30" y="5856565"/>
            <a:ext cx="418981" cy="11430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466374" y="5996226"/>
            <a:ext cx="17459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Score</a:t>
            </a:r>
            <a:endParaRPr lang="en-US" dirty="0"/>
          </a:p>
        </p:txBody>
      </p:sp>
      <p:sp>
        <p:nvSpPr>
          <p:cNvPr id="20" name="Text 12"/>
          <p:cNvSpPr/>
          <p:nvPr/>
        </p:nvSpPr>
        <p:spPr>
          <a:xfrm>
            <a:off x="1466373" y="6317753"/>
            <a:ext cx="12412027" cy="146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Calculate risk level based on findings</a:t>
            </a:r>
            <a:endParaRPr lang="en-US" sz="14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99" y="6780490"/>
            <a:ext cx="418981" cy="114300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256943" y="6920151"/>
            <a:ext cx="17459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Report</a:t>
            </a:r>
            <a:endParaRPr lang="en-US" dirty="0"/>
          </a:p>
        </p:txBody>
      </p:sp>
      <p:sp>
        <p:nvSpPr>
          <p:cNvPr id="23" name="Text 14"/>
          <p:cNvSpPr/>
          <p:nvPr/>
        </p:nvSpPr>
        <p:spPr>
          <a:xfrm>
            <a:off x="1256944" y="7303661"/>
            <a:ext cx="12621458" cy="146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Generate comprehensive analysis report</a:t>
            </a:r>
            <a:endParaRPr lang="en-US" sz="1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59A5257-AF3D-A6FF-D83D-635F903DA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283" y="33576"/>
            <a:ext cx="707329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5692"/>
            <a:ext cx="6228517" cy="626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75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Implementation Highlights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467683"/>
            <a:ext cx="2409944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Technical Stack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93790" y="2026682"/>
            <a:ext cx="13042821" cy="463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Written in Python 3.x with a command-line interface, the toolkit organises functionality into discrete modules that can be run independently or as part of the complete analysis pipeline.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674382"/>
            <a:ext cx="385524" cy="38552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264694"/>
            <a:ext cx="2409944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metadata_extractor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93790" y="3676174"/>
            <a:ext cx="4211003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Document properties and file characteristics</a:t>
            </a:r>
            <a:endParaRPr lang="en-US" sz="15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9580" y="2674382"/>
            <a:ext cx="385524" cy="38552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9580" y="3264694"/>
            <a:ext cx="2409944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object_enumerator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209580" y="3676174"/>
            <a:ext cx="4211122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PDF object structure analysis</a:t>
            </a:r>
            <a:endParaRPr lang="en-US" sz="15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25489" y="2674382"/>
            <a:ext cx="385524" cy="38552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25489" y="3264694"/>
            <a:ext cx="2409944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keyword_scanner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9625489" y="3676174"/>
            <a:ext cx="4211003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Suspicious content detection</a:t>
            </a:r>
            <a:endParaRPr lang="en-US" sz="15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235529"/>
            <a:ext cx="385524" cy="38552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93790" y="4825841"/>
            <a:ext cx="2409944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deep_parser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793790" y="5237321"/>
            <a:ext cx="4211003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Content stream analysis</a:t>
            </a:r>
            <a:endParaRPr lang="en-US" sz="15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09580" y="4235529"/>
            <a:ext cx="385524" cy="38552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209580" y="4825841"/>
            <a:ext cx="2409944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ioc_extractor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5209580" y="5237321"/>
            <a:ext cx="4211122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Indicator identification</a:t>
            </a:r>
            <a:endParaRPr lang="en-US" sz="150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25489" y="4235529"/>
            <a:ext cx="385524" cy="385524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9625489" y="4825841"/>
            <a:ext cx="2409944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risk_engine</a:t>
            </a:r>
            <a:endParaRPr lang="en-US" sz="1850" dirty="0"/>
          </a:p>
        </p:txBody>
      </p:sp>
      <p:sp>
        <p:nvSpPr>
          <p:cNvPr id="22" name="Text 14"/>
          <p:cNvSpPr/>
          <p:nvPr/>
        </p:nvSpPr>
        <p:spPr>
          <a:xfrm>
            <a:off x="9625489" y="5237321"/>
            <a:ext cx="4211003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Heuristic scoring</a:t>
            </a:r>
            <a:endParaRPr lang="en-US" sz="150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3790" y="5796677"/>
            <a:ext cx="385524" cy="385524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793790" y="6386989"/>
            <a:ext cx="2409944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report</a:t>
            </a:r>
            <a:endParaRPr lang="en-US" sz="1850" dirty="0"/>
          </a:p>
        </p:txBody>
      </p:sp>
      <p:sp>
        <p:nvSpPr>
          <p:cNvPr id="25" name="Text 16"/>
          <p:cNvSpPr/>
          <p:nvPr/>
        </p:nvSpPr>
        <p:spPr>
          <a:xfrm>
            <a:off x="793790" y="6798469"/>
            <a:ext cx="4211003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Results formatting</a:t>
            </a:r>
            <a:endParaRPr lang="en-US" sz="1500" dirty="0"/>
          </a:p>
        </p:txBody>
      </p:sp>
      <p:sp>
        <p:nvSpPr>
          <p:cNvPr id="26" name="Text 17"/>
          <p:cNvSpPr/>
          <p:nvPr/>
        </p:nvSpPr>
        <p:spPr>
          <a:xfrm>
            <a:off x="793790" y="7214473"/>
            <a:ext cx="1304282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Output:</a:t>
            </a:r>
            <a:r>
              <a:rPr lang="en-US" sz="15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Results saved to </a:t>
            </a: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ea typeface="Consolas" pitchFamily="34" charset="-122"/>
                <a:cs typeface="Consolas" pitchFamily="34" charset="-120"/>
              </a:rPr>
              <a:t>results/</a:t>
            </a:r>
            <a:r>
              <a:rPr lang="en-US" sz="15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directory with timestamped reports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29126"/>
            <a:ext cx="8003381" cy="694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2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Requirements &amp; Dependencies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87241" y="1404104"/>
            <a:ext cx="2671286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Core Libraries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87241" y="2053352"/>
            <a:ext cx="13055918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Minimal dependencies ensure the toolkit remains lightweight and easy to deploy across different environments.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87241" y="2549604"/>
            <a:ext cx="4217670" cy="1225987"/>
          </a:xfrm>
          <a:prstGeom prst="roundRect">
            <a:avLst>
              <a:gd name="adj" fmla="val 11934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" y="2549604"/>
            <a:ext cx="121920" cy="122598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22759" y="2793683"/>
            <a:ext cx="2671286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Python 3.x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122759" y="3261717"/>
            <a:ext cx="3638074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Main runtime environment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5206246" y="2549604"/>
            <a:ext cx="4217789" cy="1225987"/>
          </a:xfrm>
          <a:prstGeom prst="roundRect">
            <a:avLst>
              <a:gd name="adj" fmla="val 11934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766" y="2549604"/>
            <a:ext cx="121920" cy="122598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41764" y="2793683"/>
            <a:ext cx="2671286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PyPDF2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5541764" y="3261717"/>
            <a:ext cx="3638193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PDF parsing and manipulation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9625370" y="2549604"/>
            <a:ext cx="4217670" cy="1225987"/>
          </a:xfrm>
          <a:prstGeom prst="roundRect">
            <a:avLst>
              <a:gd name="adj" fmla="val 11934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890" y="2549604"/>
            <a:ext cx="121920" cy="122598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960888" y="2793683"/>
            <a:ext cx="2671286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re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9960888" y="3261717"/>
            <a:ext cx="3638074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Regular expression matching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787241" y="3976926"/>
            <a:ext cx="4217670" cy="1225987"/>
          </a:xfrm>
          <a:prstGeom prst="roundRect">
            <a:avLst>
              <a:gd name="adj" fmla="val 11934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" y="3976926"/>
            <a:ext cx="121920" cy="122598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122759" y="4221004"/>
            <a:ext cx="2671286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hashlib</a:t>
            </a:r>
            <a:endParaRPr lang="en-US" sz="2100" dirty="0"/>
          </a:p>
        </p:txBody>
      </p:sp>
      <p:sp>
        <p:nvSpPr>
          <p:cNvPr id="20" name="Text 14"/>
          <p:cNvSpPr/>
          <p:nvPr/>
        </p:nvSpPr>
        <p:spPr>
          <a:xfrm>
            <a:off x="1122759" y="4689038"/>
            <a:ext cx="3638074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Cryptographic hashing</a:t>
            </a:r>
            <a:endParaRPr lang="en-US" sz="1650" dirty="0"/>
          </a:p>
        </p:txBody>
      </p:sp>
      <p:sp>
        <p:nvSpPr>
          <p:cNvPr id="21" name="Shape 15"/>
          <p:cNvSpPr/>
          <p:nvPr/>
        </p:nvSpPr>
        <p:spPr>
          <a:xfrm>
            <a:off x="5206246" y="3976926"/>
            <a:ext cx="4217789" cy="1225987"/>
          </a:xfrm>
          <a:prstGeom prst="roundRect">
            <a:avLst>
              <a:gd name="adj" fmla="val 11934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766" y="3976926"/>
            <a:ext cx="121920" cy="122598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541764" y="4221004"/>
            <a:ext cx="2671286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datetime</a:t>
            </a:r>
            <a:endParaRPr lang="en-US" sz="2100" dirty="0"/>
          </a:p>
        </p:txBody>
      </p:sp>
      <p:sp>
        <p:nvSpPr>
          <p:cNvPr id="24" name="Text 17"/>
          <p:cNvSpPr/>
          <p:nvPr/>
        </p:nvSpPr>
        <p:spPr>
          <a:xfrm>
            <a:off x="5541764" y="4689038"/>
            <a:ext cx="3638193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Timestamp generation</a:t>
            </a:r>
            <a:endParaRPr lang="en-US" sz="1650" dirty="0"/>
          </a:p>
        </p:txBody>
      </p:sp>
      <p:sp>
        <p:nvSpPr>
          <p:cNvPr id="25" name="Text 18"/>
          <p:cNvSpPr/>
          <p:nvPr/>
        </p:nvSpPr>
        <p:spPr>
          <a:xfrm>
            <a:off x="787241" y="5504855"/>
            <a:ext cx="2671286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Optional Tools</a:t>
            </a:r>
            <a:endParaRPr lang="en-US" sz="2100" dirty="0"/>
          </a:p>
        </p:txBody>
      </p:sp>
      <p:sp>
        <p:nvSpPr>
          <p:cNvPr id="26" name="Text 19"/>
          <p:cNvSpPr/>
          <p:nvPr/>
        </p:nvSpPr>
        <p:spPr>
          <a:xfrm>
            <a:off x="787241" y="6154103"/>
            <a:ext cx="13055918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Enhanced analysis capabilities through integration with external utilities:</a:t>
            </a:r>
            <a:endParaRPr lang="en-US" sz="1650" dirty="0"/>
          </a:p>
        </p:txBody>
      </p:sp>
      <p:sp>
        <p:nvSpPr>
          <p:cNvPr id="27" name="Text 20"/>
          <p:cNvSpPr/>
          <p:nvPr/>
        </p:nvSpPr>
        <p:spPr>
          <a:xfrm>
            <a:off x="787241" y="6650355"/>
            <a:ext cx="13055918" cy="809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5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qpdf:</a:t>
            </a:r>
            <a:r>
              <a:rPr lang="en-US" sz="16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PDF normalisation and structure analysis</a:t>
            </a:r>
            <a:endParaRPr lang="en-US" sz="16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5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pdfid:</a:t>
            </a:r>
            <a:r>
              <a:rPr lang="en-US" sz="16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Quick identifier scanning</a:t>
            </a:r>
            <a:endParaRPr lang="en-US" sz="16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5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pdf-parser.py:</a:t>
            </a:r>
            <a:r>
              <a:rPr lang="en-US" sz="165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Advanced content inspection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989" y="705764"/>
            <a:ext cx="3841194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Risk Scoring Methodology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71989" y="1271670"/>
            <a:ext cx="2404467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Heuristic-Based Risk Calculation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40794" y="1715744"/>
            <a:ext cx="13222248" cy="713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The risk engine employs weighted indicators to compute an overall threat score.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Each suspicious finding contributes points based on configurable weights, allowing analysts to tune sensitivity for their environment.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40794" y="3169119"/>
            <a:ext cx="4407932" cy="713431"/>
          </a:xfrm>
          <a:prstGeom prst="roundRect">
            <a:avLst>
              <a:gd name="adj" fmla="val 8306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67358" y="3301275"/>
            <a:ext cx="1499354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Metadata Anomalies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67358" y="3637996"/>
            <a:ext cx="4154805" cy="117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Unusual properties, timestamps, or author information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5046940" y="3169119"/>
            <a:ext cx="4408051" cy="713431"/>
          </a:xfrm>
          <a:prstGeom prst="roundRect">
            <a:avLst>
              <a:gd name="adj" fmla="val 8306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237677" y="3277688"/>
            <a:ext cx="1950957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JavaScript Detection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5237678" y="3637996"/>
            <a:ext cx="4154924" cy="117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Embedded scripts and action triggers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9454991" y="3169119"/>
            <a:ext cx="4534615" cy="713431"/>
          </a:xfrm>
          <a:prstGeom prst="roundRect">
            <a:avLst>
              <a:gd name="adj" fmla="val 8306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08118" y="3281866"/>
            <a:ext cx="1487567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Embedded Files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9708118" y="3637996"/>
            <a:ext cx="4154924" cy="117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External content attachments and streams</a:t>
            </a:r>
            <a:endParaRPr lang="en-US" sz="1400" dirty="0"/>
          </a:p>
        </p:txBody>
      </p:sp>
      <p:sp>
        <p:nvSpPr>
          <p:cNvPr id="36" name="Shape 12">
            <a:extLst>
              <a:ext uri="{FF2B5EF4-FFF2-40B4-BE49-F238E27FC236}">
                <a16:creationId xmlns:a16="http://schemas.microsoft.com/office/drawing/2014/main" id="{5ACBC78C-6298-4CBF-DA3B-B07289F44C98}"/>
              </a:ext>
            </a:extLst>
          </p:cNvPr>
          <p:cNvSpPr/>
          <p:nvPr/>
        </p:nvSpPr>
        <p:spPr>
          <a:xfrm>
            <a:off x="671989" y="5586761"/>
            <a:ext cx="6643211" cy="713431"/>
          </a:xfrm>
          <a:prstGeom prst="roundRect">
            <a:avLst>
              <a:gd name="adj" fmla="val 8306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</p:sp>
      <p:sp>
        <p:nvSpPr>
          <p:cNvPr id="37" name="Text 13">
            <a:extLst>
              <a:ext uri="{FF2B5EF4-FFF2-40B4-BE49-F238E27FC236}">
                <a16:creationId xmlns:a16="http://schemas.microsoft.com/office/drawing/2014/main" id="{C34BBFF3-D3D3-502E-5CC0-C9CD22B84E7B}"/>
              </a:ext>
            </a:extLst>
          </p:cNvPr>
          <p:cNvSpPr/>
          <p:nvPr/>
        </p:nvSpPr>
        <p:spPr>
          <a:xfrm>
            <a:off x="798551" y="5732826"/>
            <a:ext cx="1487567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IOC Matches</a:t>
            </a:r>
            <a:endParaRPr lang="en-US" sz="1400" dirty="0"/>
          </a:p>
        </p:txBody>
      </p:sp>
      <p:sp>
        <p:nvSpPr>
          <p:cNvPr id="38" name="Text 14">
            <a:extLst>
              <a:ext uri="{FF2B5EF4-FFF2-40B4-BE49-F238E27FC236}">
                <a16:creationId xmlns:a16="http://schemas.microsoft.com/office/drawing/2014/main" id="{E8FEFD0B-9DF5-8CA9-13DF-A92718D10CB3}"/>
              </a:ext>
            </a:extLst>
          </p:cNvPr>
          <p:cNvSpPr/>
          <p:nvPr/>
        </p:nvSpPr>
        <p:spPr>
          <a:xfrm>
            <a:off x="798551" y="6066966"/>
            <a:ext cx="6390084" cy="117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Known malicious indicators and patterns</a:t>
            </a:r>
            <a:endParaRPr lang="en-US" sz="1400" dirty="0"/>
          </a:p>
        </p:txBody>
      </p:sp>
      <p:sp>
        <p:nvSpPr>
          <p:cNvPr id="39" name="Shape 15">
            <a:extLst>
              <a:ext uri="{FF2B5EF4-FFF2-40B4-BE49-F238E27FC236}">
                <a16:creationId xmlns:a16="http://schemas.microsoft.com/office/drawing/2014/main" id="{CC7E955C-BFF1-B1BE-3F0D-BBA26D3FA07B}"/>
              </a:ext>
            </a:extLst>
          </p:cNvPr>
          <p:cNvSpPr/>
          <p:nvPr/>
        </p:nvSpPr>
        <p:spPr>
          <a:xfrm>
            <a:off x="7315140" y="5586761"/>
            <a:ext cx="6643211" cy="713431"/>
          </a:xfrm>
          <a:prstGeom prst="roundRect">
            <a:avLst>
              <a:gd name="adj" fmla="val 8306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</p:sp>
      <p:sp>
        <p:nvSpPr>
          <p:cNvPr id="40" name="Text 16">
            <a:extLst>
              <a:ext uri="{FF2B5EF4-FFF2-40B4-BE49-F238E27FC236}">
                <a16:creationId xmlns:a16="http://schemas.microsoft.com/office/drawing/2014/main" id="{F2525225-26AF-FA73-C3E1-4891200F4458}"/>
              </a:ext>
            </a:extLst>
          </p:cNvPr>
          <p:cNvSpPr/>
          <p:nvPr/>
        </p:nvSpPr>
        <p:spPr>
          <a:xfrm>
            <a:off x="7504151" y="5727989"/>
            <a:ext cx="1762720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Obfuscation Techniques</a:t>
            </a:r>
            <a:endParaRPr lang="en-US" sz="1400" dirty="0"/>
          </a:p>
        </p:txBody>
      </p:sp>
      <p:sp>
        <p:nvSpPr>
          <p:cNvPr id="41" name="Text 17">
            <a:extLst>
              <a:ext uri="{FF2B5EF4-FFF2-40B4-BE49-F238E27FC236}">
                <a16:creationId xmlns:a16="http://schemas.microsoft.com/office/drawing/2014/main" id="{CF0DE635-96A8-F93F-B764-60E9F16DD9C2}"/>
              </a:ext>
            </a:extLst>
          </p:cNvPr>
          <p:cNvSpPr/>
          <p:nvPr/>
        </p:nvSpPr>
        <p:spPr>
          <a:xfrm>
            <a:off x="7504151" y="6066966"/>
            <a:ext cx="6390084" cy="117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Encoding, compression, and hiding methods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73</TotalTime>
  <Words>779</Words>
  <Application>Microsoft Office PowerPoint</Application>
  <PresentationFormat>Custom</PresentationFormat>
  <Paragraphs>177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Consolas</vt:lpstr>
      <vt:lpstr>Geist</vt:lpstr>
      <vt:lpstr>Calibri Light</vt:lpstr>
      <vt:lpstr>Agency FB</vt:lpstr>
      <vt:lpstr>Geist Bold</vt:lpstr>
      <vt:lpstr>Cambria</vt:lpstr>
      <vt:lpstr>Geist Light</vt:lpstr>
      <vt:lpstr>Arial</vt:lpstr>
      <vt:lpstr>Calibri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gr0ot</dc:creator>
  <cp:lastModifiedBy>om.fulsundar.7370@gmail.com</cp:lastModifiedBy>
  <cp:revision>3</cp:revision>
  <dcterms:created xsi:type="dcterms:W3CDTF">2026-02-07T16:20:43Z</dcterms:created>
  <dcterms:modified xsi:type="dcterms:W3CDTF">2026-02-08T20:48:02Z</dcterms:modified>
</cp:coreProperties>
</file>